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68" r:id="rId2"/>
    <p:sldId id="303" r:id="rId3"/>
    <p:sldId id="276" r:id="rId4"/>
    <p:sldId id="289" r:id="rId5"/>
    <p:sldId id="290" r:id="rId6"/>
    <p:sldId id="305" r:id="rId7"/>
    <p:sldId id="295" r:id="rId8"/>
    <p:sldId id="302" r:id="rId9"/>
    <p:sldId id="304" r:id="rId10"/>
    <p:sldId id="306" r:id="rId11"/>
    <p:sldId id="307" r:id="rId12"/>
    <p:sldId id="297" r:id="rId13"/>
    <p:sldId id="301" r:id="rId14"/>
    <p:sldId id="298" r:id="rId15"/>
    <p:sldId id="293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A592"/>
    <a:srgbClr val="C28E0E"/>
    <a:srgbClr val="BE965C"/>
    <a:srgbClr val="30C2AD"/>
    <a:srgbClr val="44D0BC"/>
    <a:srgbClr val="E2E2E2"/>
    <a:srgbClr val="CFB38B"/>
    <a:srgbClr val="C29E6A"/>
    <a:srgbClr val="BB935A"/>
    <a:srgbClr val="C5A3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ED81C2-9182-49CD-88FE-3D9148BC7F0D}" v="34" dt="2019-06-25T16:48:42.7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24" autoAdjust="0"/>
    <p:restoredTop sz="96395" autoAdjust="0"/>
  </p:normalViewPr>
  <p:slideViewPr>
    <p:cSldViewPr snapToGrid="0">
      <p:cViewPr varScale="1">
        <p:scale>
          <a:sx n="101" d="100"/>
          <a:sy n="101" d="100"/>
        </p:scale>
        <p:origin x="18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9.jpe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35733-6A7A-4FEF-91D9-C04336191C12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9019D-D4E7-48AE-B049-0932DD33F0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45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Causally-driven Healthcare Science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 From Observational and Experimental Studies to Personalized and Improved Patient Outcomes</a:t>
            </a:r>
            <a:endParaRPr lang="en-US" sz="1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9019D-D4E7-48AE-B049-0932DD33F0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1" dirty="0">
                <a:solidFill>
                  <a:srgbClr val="FF0000"/>
                </a:solidFill>
              </a:rPr>
              <a:t>Q: Does the proposal address a challenging, leading edge question in data science fundamentals and/or application in the areas of interest to the solicitation?</a:t>
            </a:r>
          </a:p>
          <a:p>
            <a:r>
              <a:rPr lang="en-US" sz="1200" b="0" i="1" baseline="0" dirty="0">
                <a:solidFill>
                  <a:srgbClr val="FF0000"/>
                </a:solidFill>
              </a:rPr>
              <a:t> </a:t>
            </a:r>
            <a:r>
              <a:rPr lang="en-US" sz="1200" b="0" i="1" dirty="0">
                <a:solidFill>
                  <a:srgbClr val="FF0000"/>
                </a:solidFill>
              </a:rPr>
              <a:t>Does the proposal address a challenging, leading edge question in data science fundamentals and/or application in the areas of interest to the solicitation?</a:t>
            </a:r>
          </a:p>
          <a:p>
            <a:endParaRPr lang="en-US" sz="1200" b="0" i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9019D-D4E7-48AE-B049-0932DD33F0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54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9019D-D4E7-48AE-B049-0932DD33F0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11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1178011"/>
          </a:xfrm>
          <a:prstGeom prst="rect">
            <a:avLst/>
          </a:prstGeom>
          <a:solidFill>
            <a:srgbClr val="29A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6095830"/>
            <a:ext cx="9144000" cy="762170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2108"/>
            <a:ext cx="9144000" cy="5064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8199" y="158140"/>
            <a:ext cx="7886700" cy="1019871"/>
          </a:xfrm>
          <a:prstGeom prst="rect">
            <a:avLst/>
          </a:prstGeo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cap="none" baseline="0">
                <a:solidFill>
                  <a:srgbClr val="29A592"/>
                </a:solidFill>
              </a:defRPr>
            </a:lvl1pPr>
            <a:lvl2pPr>
              <a:defRPr>
                <a:solidFill>
                  <a:srgbClr val="29A592"/>
                </a:solidFill>
              </a:defRPr>
            </a:lvl2pPr>
            <a:lvl3pPr>
              <a:defRPr>
                <a:solidFill>
                  <a:srgbClr val="29A592"/>
                </a:solidFill>
              </a:defRPr>
            </a:lvl3pPr>
            <a:lvl4pPr>
              <a:defRPr>
                <a:solidFill>
                  <a:srgbClr val="29A592"/>
                </a:solidFill>
              </a:defRPr>
            </a:lvl4pPr>
            <a:lvl5pPr>
              <a:defRPr>
                <a:solidFill>
                  <a:srgbClr val="29A59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628650" y="6311899"/>
            <a:ext cx="7886700" cy="411017"/>
            <a:chOff x="628650" y="6311899"/>
            <a:chExt cx="7886700" cy="411017"/>
          </a:xfrm>
        </p:grpSpPr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52995" y="6349229"/>
              <a:ext cx="1862355" cy="25342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650" y="6311899"/>
              <a:ext cx="3605408" cy="4110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8604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6095830"/>
            <a:ext cx="9144000" cy="762170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2108"/>
            <a:ext cx="9144000" cy="5064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8199" y="158140"/>
            <a:ext cx="7886700" cy="1019871"/>
          </a:xfrm>
          <a:prstGeom prst="rect">
            <a:avLst/>
          </a:prstGeo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cap="none" baseline="0">
                <a:solidFill>
                  <a:srgbClr val="29A592"/>
                </a:solidFill>
              </a:defRPr>
            </a:lvl1pPr>
            <a:lvl2pPr>
              <a:defRPr>
                <a:solidFill>
                  <a:srgbClr val="29A592"/>
                </a:solidFill>
              </a:defRPr>
            </a:lvl2pPr>
            <a:lvl3pPr>
              <a:defRPr>
                <a:solidFill>
                  <a:srgbClr val="29A592"/>
                </a:solidFill>
              </a:defRPr>
            </a:lvl3pPr>
            <a:lvl4pPr>
              <a:defRPr>
                <a:solidFill>
                  <a:srgbClr val="29A592"/>
                </a:solidFill>
              </a:defRPr>
            </a:lvl4pPr>
            <a:lvl5pPr>
              <a:defRPr>
                <a:solidFill>
                  <a:srgbClr val="29A59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1178011"/>
          </a:xfrm>
          <a:prstGeom prst="rect">
            <a:avLst/>
          </a:prstGeom>
          <a:solidFill>
            <a:srgbClr val="29A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359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628650" y="6311899"/>
            <a:ext cx="7886700" cy="411017"/>
            <a:chOff x="628650" y="6311899"/>
            <a:chExt cx="7886700" cy="411017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52995" y="6349229"/>
              <a:ext cx="1862355" cy="253422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650" y="6311899"/>
              <a:ext cx="3605408" cy="411017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0" y="0"/>
            <a:ext cx="9144000" cy="1178011"/>
          </a:xfrm>
          <a:prstGeom prst="rect">
            <a:avLst/>
          </a:prstGeom>
          <a:solidFill>
            <a:srgbClr val="29A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0" y="6095830"/>
            <a:ext cx="9144000" cy="762170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/>
          <p:cNvSpPr txBox="1">
            <a:spLocks/>
          </p:cNvSpPr>
          <p:nvPr userDrawn="1"/>
        </p:nvSpPr>
        <p:spPr>
          <a:xfrm>
            <a:off x="608199" y="158141"/>
            <a:ext cx="7886700" cy="794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kern="1200" cap="small" baseline="0">
                <a:solidFill>
                  <a:schemeClr val="bg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style</a:t>
            </a:r>
          </a:p>
        </p:txBody>
      </p:sp>
      <p:sp>
        <p:nvSpPr>
          <p:cNvPr id="17" name="Content Placeholder 2"/>
          <p:cNvSpPr txBox="1">
            <a:spLocks/>
          </p:cNvSpPr>
          <p:nvPr userDrawn="1"/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kern="1200" cap="none" baseline="0">
                <a:solidFill>
                  <a:srgbClr val="29A592"/>
                </a:solidFill>
                <a:latin typeface="Myriad Pro" panose="020B0503030403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9A592"/>
                </a:solidFill>
                <a:latin typeface="Myriad Pro" panose="020B0503030403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29A592"/>
                </a:solidFill>
                <a:latin typeface="Myriad Pro" panose="020B0503030403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29A592"/>
                </a:solidFill>
                <a:latin typeface="Myriad Pro" panose="020B0503030403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29A592"/>
                </a:solidFill>
                <a:latin typeface="Myriad Pro" panose="020B0503030403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628650" y="6311899"/>
            <a:ext cx="7886700" cy="411017"/>
            <a:chOff x="628650" y="6311899"/>
            <a:chExt cx="7886700" cy="411017"/>
          </a:xfrm>
        </p:grpSpPr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52995" y="6349229"/>
              <a:ext cx="1862355" cy="253422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650" y="6311899"/>
              <a:ext cx="3605408" cy="4110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1844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small" baseline="0">
          <a:solidFill>
            <a:schemeClr val="bg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kern="1200" cap="small" baseline="0">
          <a:solidFill>
            <a:schemeClr val="bg1"/>
          </a:solidFill>
          <a:latin typeface="Myriad Pro" panose="020B0503030403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Myriad Pro" panose="020B0503030403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Myriad Pro" panose="020B0503030403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Myriad Pro" panose="020B0503030403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Myriad Pro" panose="020B0503030403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91-018-0213-5" TargetMode="External"/><Relationship Id="rId2" Type="http://schemas.openxmlformats.org/officeDocument/2006/relationships/hyperlink" Target="https://ai.google/healthcare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nas.org/content/113/27/7329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oinallofus.org/en" TargetMode="External"/><Relationship Id="rId2" Type="http://schemas.openxmlformats.org/officeDocument/2006/relationships/hyperlink" Target="https://pic-sure.org/training/graduate-level-courses/precision-medicine-i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cbi.nlm.nih.gov/pmc/articles/PMC3277627/" TargetMode="External"/><Relationship Id="rId4" Type="http://schemas.openxmlformats.org/officeDocument/2006/relationships/hyperlink" Target="https://ohdsi.org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.va.gov/mvp/" TargetMode="External"/><Relationship Id="rId2" Type="http://schemas.openxmlformats.org/officeDocument/2006/relationships/hyperlink" Target="https://allofus.nih.gov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hlbi.nih.gov/science/trans-omics-precision-medicine-topmed-program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88"/>
          <a:stretch/>
        </p:blipFill>
        <p:spPr>
          <a:xfrm>
            <a:off x="0" y="825318"/>
            <a:ext cx="9144000" cy="5353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9781"/>
            <a:ext cx="9143999" cy="988230"/>
          </a:xfrm>
          <a:solidFill>
            <a:srgbClr val="29A592"/>
          </a:solidFill>
        </p:spPr>
        <p:txBody>
          <a:bodyPr>
            <a:normAutofit/>
          </a:bodyPr>
          <a:lstStyle/>
          <a:p>
            <a:pPr algn="ctr"/>
            <a:r>
              <a:rPr lang="en-US" sz="3100" dirty="0"/>
              <a:t>Research agenda </a:t>
            </a:r>
            <a:br>
              <a:rPr lang="en-US" sz="3100" dirty="0"/>
            </a:br>
            <a:r>
              <a:rPr lang="en-US" sz="1800" dirty="0">
                <a:latin typeface="Myriad Pro" panose="020B0503030403020204" pitchFamily="34" charset="0"/>
              </a:rPr>
              <a:t>MOHAMMAD ADIBUZZAMAN</a:t>
            </a:r>
            <a:endParaRPr lang="en-US" sz="2000" dirty="0"/>
          </a:p>
        </p:txBody>
      </p:sp>
      <p:sp>
        <p:nvSpPr>
          <p:cNvPr id="36" name="Subtitle 2"/>
          <p:cNvSpPr txBox="1">
            <a:spLocks/>
          </p:cNvSpPr>
          <p:nvPr/>
        </p:nvSpPr>
        <p:spPr>
          <a:xfrm>
            <a:off x="1" y="3240890"/>
            <a:ext cx="9144000" cy="7245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rgbClr val="29A592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0" y="2205700"/>
            <a:ext cx="9144001" cy="2070379"/>
            <a:chOff x="-2" y="2061926"/>
            <a:chExt cx="9144001" cy="207037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831"/>
            <a:stretch/>
          </p:blipFill>
          <p:spPr>
            <a:xfrm>
              <a:off x="-1" y="2507633"/>
              <a:ext cx="9144000" cy="162467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CrisscrossEtching trans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831"/>
            <a:stretch/>
          </p:blipFill>
          <p:spPr>
            <a:xfrm rot="10800000">
              <a:off x="-2" y="2061926"/>
              <a:ext cx="9144000" cy="16246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4766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8096EF4-5C91-4FFA-9158-A9DBEBFE7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79" y="142795"/>
            <a:ext cx="8896513" cy="748782"/>
          </a:xfrm>
        </p:spPr>
        <p:txBody>
          <a:bodyPr/>
          <a:lstStyle/>
          <a:p>
            <a:r>
              <a:rPr lang="en-US" sz="2400" dirty="0"/>
              <a:t>Heart failure (HF) is a major health and financial concern for the us adult population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A2539D-0BE6-48A3-9DD7-0D7466F63B23}"/>
              </a:ext>
            </a:extLst>
          </p:cNvPr>
          <p:cNvSpPr txBox="1"/>
          <p:nvPr/>
        </p:nvSpPr>
        <p:spPr>
          <a:xfrm>
            <a:off x="-95008" y="1277733"/>
            <a:ext cx="4916385" cy="369331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" pitchFamily="2" charset="0"/>
              </a:rPr>
              <a:t>~6 million adults &gt; 18 years old have HF</a:t>
            </a:r>
            <a:r>
              <a:rPr lang="en-US" baseline="30000" dirty="0">
                <a:latin typeface="Helvetica" pitchFamily="2" charset="0"/>
              </a:rPr>
              <a:t>1</a:t>
            </a:r>
            <a:endParaRPr lang="en-US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" pitchFamily="2" charset="0"/>
              </a:rPr>
              <a:t>Expected to exceed 9 million by 2030</a:t>
            </a:r>
            <a:r>
              <a:rPr lang="en-US" baseline="30000" dirty="0">
                <a:latin typeface="Helvetica" pitchFamily="2" charset="0"/>
              </a:rPr>
              <a:t>2</a:t>
            </a:r>
            <a:endParaRPr lang="en-US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" pitchFamily="2" charset="0"/>
              </a:rPr>
              <a:t>50% of HF patients die within 5 years</a:t>
            </a:r>
            <a:r>
              <a:rPr lang="en-US" baseline="30000" dirty="0">
                <a:latin typeface="Helvetica" pitchFamily="2" charset="0"/>
              </a:rPr>
              <a:t>3</a:t>
            </a:r>
            <a:endParaRPr lang="en-US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" pitchFamily="2" charset="0"/>
              </a:rPr>
              <a:t>HF financial: ~$31 billion dollars annually</a:t>
            </a:r>
            <a:r>
              <a:rPr lang="en-US" baseline="30000" dirty="0">
                <a:latin typeface="Helvetica" pitchFamily="2" charset="0"/>
              </a:rPr>
              <a:t>1,2</a:t>
            </a:r>
            <a:endParaRPr lang="en-US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" pitchFamily="2" charset="0"/>
              </a:rPr>
              <a:t>Furthermore, 50% of HF patients suffer from diastolic HF</a:t>
            </a:r>
            <a:r>
              <a:rPr lang="en-US" baseline="30000" dirty="0">
                <a:latin typeface="Helvetica" pitchFamily="2" charset="0"/>
              </a:rPr>
              <a:t>3</a:t>
            </a:r>
            <a:br>
              <a:rPr lang="en-US" dirty="0">
                <a:latin typeface="Helvetica" pitchFamily="2" charset="0"/>
              </a:rPr>
            </a:br>
            <a:r>
              <a:rPr lang="en-US" dirty="0">
                <a:latin typeface="Helvetica" pitchFamily="2" charset="0"/>
              </a:rPr>
              <a:t>- HF with preserved ejection fraction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latin typeface="Helvetica" pitchFamily="2" charset="0"/>
              </a:rPr>
              <a:t>20% </a:t>
            </a:r>
            <a:r>
              <a:rPr lang="en-US" b="1" i="1" dirty="0">
                <a:solidFill>
                  <a:srgbClr val="C00000"/>
                </a:solidFill>
                <a:latin typeface="Helvetica" pitchFamily="2" charset="0"/>
              </a:rPr>
              <a:t>misdiagnosis</a:t>
            </a:r>
            <a:r>
              <a:rPr lang="en-US" dirty="0">
                <a:latin typeface="Helvetica" pitchFamily="2" charset="0"/>
              </a:rPr>
              <a:t> rate of </a:t>
            </a:r>
            <a:r>
              <a:rPr lang="en-US" b="1" dirty="0">
                <a:latin typeface="Helvetica" pitchFamily="2" charset="0"/>
              </a:rPr>
              <a:t>HF!</a:t>
            </a:r>
            <a:r>
              <a:rPr lang="en-US" dirty="0">
                <a:latin typeface="Helvetica" pitchFamily="2" charset="0"/>
              </a:rPr>
              <a:t> *</a:t>
            </a:r>
            <a:r>
              <a:rPr lang="en-US" baseline="30000" dirty="0">
                <a:latin typeface="Helvetica" pitchFamily="2" charset="0"/>
              </a:rPr>
              <a:t>4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AA0D39-EA7D-4139-ACC2-E72E56E3F171}"/>
              </a:ext>
            </a:extLst>
          </p:cNvPr>
          <p:cNvSpPr txBox="1"/>
          <p:nvPr/>
        </p:nvSpPr>
        <p:spPr>
          <a:xfrm>
            <a:off x="0" y="5357209"/>
            <a:ext cx="45720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*Current research of this number is limited and may be underestimated</a:t>
            </a:r>
          </a:p>
        </p:txBody>
      </p:sp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21FAE11-5BBD-4F2C-990A-A17F5053D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2919" y="3429000"/>
            <a:ext cx="4189352" cy="2036259"/>
          </a:xfrm>
          <a:prstGeom prst="rect">
            <a:avLst/>
          </a:prstGeom>
        </p:spPr>
      </p:pic>
      <p:pic>
        <p:nvPicPr>
          <p:cNvPr id="19" name="Picture 18" descr="A picture containing outdoor&#10;&#10;Description automatically generated">
            <a:extLst>
              <a:ext uri="{FF2B5EF4-FFF2-40B4-BE49-F238E27FC236}">
                <a16:creationId xmlns:a16="http://schemas.microsoft.com/office/drawing/2014/main" id="{D9CA6C6E-8D32-48C1-AD56-570518E5FC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2919" y="1257980"/>
            <a:ext cx="4189352" cy="208636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A78038E-45E1-4D28-98A4-4B19A21161F2}"/>
              </a:ext>
            </a:extLst>
          </p:cNvPr>
          <p:cNvSpPr txBox="1"/>
          <p:nvPr/>
        </p:nvSpPr>
        <p:spPr>
          <a:xfrm>
            <a:off x="4821377" y="5430708"/>
            <a:ext cx="42924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" pitchFamily="2" charset="0"/>
              </a:rPr>
              <a:t>(</a:t>
            </a:r>
            <a:r>
              <a:rPr lang="en-US" sz="1400" dirty="0" err="1">
                <a:latin typeface="Helvetica" pitchFamily="2" charset="0"/>
              </a:rPr>
              <a:t>Mosterd</a:t>
            </a:r>
            <a:r>
              <a:rPr lang="en-US" sz="1400" dirty="0">
                <a:latin typeface="Helvetica" pitchFamily="2" charset="0"/>
              </a:rPr>
              <a:t> &amp; Hoes, 2007) </a:t>
            </a:r>
          </a:p>
        </p:txBody>
      </p:sp>
    </p:spTree>
    <p:extLst>
      <p:ext uri="{BB962C8B-B14F-4D97-AF65-F5344CB8AC3E}">
        <p14:creationId xmlns:p14="http://schemas.microsoft.com/office/powerpoint/2010/main" val="2851719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0C366C-F1CC-4A2F-A17F-B1F1EA3B53A3}"/>
              </a:ext>
            </a:extLst>
          </p:cNvPr>
          <p:cNvSpPr txBox="1">
            <a:spLocks/>
          </p:cNvSpPr>
          <p:nvPr/>
        </p:nvSpPr>
        <p:spPr>
          <a:xfrm>
            <a:off x="161518" y="116084"/>
            <a:ext cx="8896513" cy="7487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kern="1200" cap="small" baseline="0">
                <a:solidFill>
                  <a:schemeClr val="bg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r>
              <a:rPr lang="en-US" sz="2800" dirty="0"/>
              <a:t>Causal effect of e-prime ON Disease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D82C9C1-A844-45D4-B377-4E623F2E6A77}"/>
                  </a:ext>
                </a:extLst>
              </p:cNvPr>
              <p:cNvSpPr txBox="1"/>
              <p:nvPr/>
            </p:nvSpPr>
            <p:spPr>
              <a:xfrm>
                <a:off x="308503" y="1301273"/>
                <a:ext cx="40770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Helvetica" pitchFamily="2" charset="0"/>
                  </a:rPr>
                  <a:t>The Causal Question: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𝐷𝑖𝑠𝑒𝑎𝑠𝑒</m:t>
                        </m:r>
                      </m:sub>
                    </m:sSub>
                    <m:d>
                      <m:d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𝑒𝑝𝑟𝑖𝑚𝑒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=?</m:t>
                    </m:r>
                  </m:oMath>
                </a14:m>
                <a:endParaRPr lang="en-US" sz="1600" dirty="0">
                  <a:latin typeface="Helvetica" pitchFamily="2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D82C9C1-A844-45D4-B377-4E623F2E6A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503" y="1301273"/>
                <a:ext cx="4077061" cy="338554"/>
              </a:xfrm>
              <a:prstGeom prst="rect">
                <a:avLst/>
              </a:prstGeom>
              <a:blipFill>
                <a:blip r:embed="rId2"/>
                <a:stretch>
                  <a:fillRect l="-898" t="-5357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95F1D8D7-29C3-4771-BF6B-2ACBA5982A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02215" y="1639827"/>
            <a:ext cx="4077057" cy="19225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1935D47-D332-48CF-86F8-7BC78D44FBE8}"/>
                  </a:ext>
                </a:extLst>
              </p:cNvPr>
              <p:cNvSpPr txBox="1"/>
              <p:nvPr/>
            </p:nvSpPr>
            <p:spPr>
              <a:xfrm>
                <a:off x="187667" y="3429000"/>
                <a:ext cx="4590381" cy="18708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Helvetica" pitchFamily="2" charset="0"/>
                  </a:rPr>
                  <a:t>Our returned model equation: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𝐷𝑖𝑠𝑒𝑎𝑠𝑒</m:t>
                          </m:r>
                        </m:sub>
                      </m:sSub>
                      <m:d>
                        <m:d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𝑒𝑝𝑟𝑖𝑚𝑒</m:t>
                          </m:r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𝑔𝑒</m:t>
                          </m:r>
                        </m:sub>
                        <m:sup/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𝑒𝑝𝑟𝑖𝑚𝑒</m:t>
                              </m:r>
                            </m:e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𝐷𝑖𝑠𝑒𝑎𝑠𝑒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𝐴𝑔𝑒</m:t>
                              </m:r>
                            </m:e>
                          </m:d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𝐴𝑔𝑒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400" dirty="0">
                  <a:latin typeface="Helvetica" pitchFamily="2" charset="0"/>
                </a:endParaRPr>
              </a:p>
              <a:p>
                <a:endParaRPr lang="en-US" sz="1600" dirty="0">
                  <a:latin typeface="Helvetica" pitchFamily="2" charset="0"/>
                </a:endParaRPr>
              </a:p>
              <a:p>
                <a:r>
                  <a:rPr lang="en-US" sz="1600" dirty="0">
                    <a:latin typeface="Helvetica" pitchFamily="2" charset="0"/>
                  </a:rPr>
                  <a:t>The model tells us that an adjustment on age must occur to compute the effect of disease on </a:t>
                </a:r>
                <a:r>
                  <a:rPr lang="en-US" sz="1600" dirty="0" err="1">
                    <a:latin typeface="Helvetica" pitchFamily="2" charset="0"/>
                  </a:rPr>
                  <a:t>eprime</a:t>
                </a:r>
                <a:endParaRPr lang="en-US" sz="1600" dirty="0">
                  <a:latin typeface="Helvetica" pitchFamily="2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1935D47-D332-48CF-86F8-7BC78D44FB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667" y="3429000"/>
                <a:ext cx="4590381" cy="1870833"/>
              </a:xfrm>
              <a:prstGeom prst="rect">
                <a:avLst/>
              </a:prstGeom>
              <a:blipFill>
                <a:blip r:embed="rId4"/>
                <a:stretch>
                  <a:fillRect l="-797" t="-25163" b="-32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0887703D-18CA-47D4-B918-A237A0CD8DA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285560" y="1715032"/>
            <a:ext cx="3670773" cy="27024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E4D94F-53AC-4BB8-9D48-B7F1A556D899}"/>
              </a:ext>
            </a:extLst>
          </p:cNvPr>
          <p:cNvSpPr txBox="1"/>
          <p:nvPr/>
        </p:nvSpPr>
        <p:spPr>
          <a:xfrm>
            <a:off x="4980970" y="1172283"/>
            <a:ext cx="40770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The model (green) based on the do-calc. versus the observations (blue)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29391A-4867-4073-9D77-AB8BC0D1618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383963" y="4181306"/>
            <a:ext cx="3271074" cy="196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445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9DF26-6034-4DCF-9F13-E3BBA8058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research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867C5-A211-483C-890C-4B6ACB9B0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Google Health - </a:t>
            </a:r>
            <a:r>
              <a:rPr lang="en-US" dirty="0">
                <a:hlinkClick r:id="rId2"/>
              </a:rPr>
              <a:t>https://ai.google/healthcare/</a:t>
            </a:r>
            <a:endParaRPr lang="en-US" dirty="0"/>
          </a:p>
          <a:p>
            <a:r>
              <a:rPr lang="en-US" dirty="0"/>
              <a:t>Nature Medicine – Sepsis –(Infectious disease with EHR) </a:t>
            </a:r>
            <a:r>
              <a:rPr lang="en-US" dirty="0">
                <a:hlinkClick r:id="rId3"/>
              </a:rPr>
              <a:t>https://www.nature.com/articles/s41591-018-0213-5</a:t>
            </a:r>
            <a:endParaRPr lang="en-US" dirty="0"/>
          </a:p>
          <a:p>
            <a:r>
              <a:rPr lang="en-US" dirty="0"/>
              <a:t>PNAS – Data Infrastructure -OHDSI </a:t>
            </a:r>
            <a:r>
              <a:rPr lang="en-US" dirty="0">
                <a:hlinkClick r:id="rId4"/>
              </a:rPr>
              <a:t>https://www.pnas.org/content/113/27/7329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956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3445F-3B22-4C6F-8829-44B9B405B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69E84-FAFE-4B0E-BC2D-4799436B6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1775"/>
            <a:ext cx="7886700" cy="4351338"/>
          </a:xfrm>
        </p:spPr>
        <p:txBody>
          <a:bodyPr/>
          <a:lstStyle/>
          <a:p>
            <a:r>
              <a:rPr lang="en-US" dirty="0"/>
              <a:t>PIC-SURE – Harvard precision medicine</a:t>
            </a:r>
          </a:p>
          <a:p>
            <a:pPr lvl="1"/>
            <a:r>
              <a:rPr lang="en-US" dirty="0">
                <a:hlinkClick r:id="rId2"/>
              </a:rPr>
              <a:t>https://pic-sure.org/training/graduate-level-courses/precision-medicine-ii</a:t>
            </a:r>
            <a:endParaRPr lang="en-US" dirty="0"/>
          </a:p>
          <a:p>
            <a:r>
              <a:rPr lang="en-US" dirty="0"/>
              <a:t>All of us- NIH precision medicine</a:t>
            </a:r>
          </a:p>
          <a:p>
            <a:pPr lvl="1"/>
            <a:r>
              <a:rPr lang="en-US" dirty="0"/>
              <a:t>Vanderbilt, Broad and Verily (Google)</a:t>
            </a:r>
          </a:p>
          <a:p>
            <a:pPr lvl="1"/>
            <a:r>
              <a:rPr lang="en-US" dirty="0">
                <a:hlinkClick r:id="rId3"/>
              </a:rPr>
              <a:t>https://www.joinallofus.org/en</a:t>
            </a:r>
            <a:endParaRPr lang="en-US" dirty="0"/>
          </a:p>
          <a:p>
            <a:r>
              <a:rPr lang="en-US" dirty="0"/>
              <a:t>OHDSI- Columbia, Stanford, IU Health consortium</a:t>
            </a:r>
          </a:p>
          <a:p>
            <a:pPr lvl="1"/>
            <a:r>
              <a:rPr lang="en-US" dirty="0">
                <a:hlinkClick r:id="rId4"/>
              </a:rPr>
              <a:t>https://ohdsi.org/</a:t>
            </a:r>
            <a:endParaRPr lang="en-US" dirty="0"/>
          </a:p>
          <a:p>
            <a:r>
              <a:rPr lang="en-US" dirty="0"/>
              <a:t>iDASH- UC San Diego</a:t>
            </a:r>
          </a:p>
          <a:p>
            <a:pPr lvl="1"/>
            <a:r>
              <a:rPr lang="en-US" dirty="0">
                <a:hlinkClick r:id="rId5"/>
              </a:rPr>
              <a:t>https://www.ncbi.nlm.nih.gov/pmc/articles/PMC3277627/</a:t>
            </a:r>
            <a:endParaRPr lang="en-US" dirty="0"/>
          </a:p>
          <a:p>
            <a:r>
              <a:rPr lang="en-US" dirty="0"/>
              <a:t>None of them has the engineering and computer science strength that Purdue has to build the next generation systems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250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B81B3-4718-40EC-BABF-307BAF06E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Funding 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4B7C1-0AC1-4518-B516-21BC41CD2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524" y="1358900"/>
            <a:ext cx="78867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All of us- 10 year (at least) for One million patients</a:t>
            </a:r>
          </a:p>
          <a:p>
            <a:pPr lvl="1"/>
            <a:r>
              <a:rPr lang="en-US" dirty="0"/>
              <a:t>Already awarded ~200M and much more to come</a:t>
            </a:r>
          </a:p>
          <a:p>
            <a:pPr lvl="1"/>
            <a:r>
              <a:rPr lang="en-US" dirty="0">
                <a:hlinkClick r:id="rId2"/>
              </a:rPr>
              <a:t>https://allofus.nih.gov/</a:t>
            </a:r>
            <a:endParaRPr lang="en-US" dirty="0"/>
          </a:p>
          <a:p>
            <a:r>
              <a:rPr lang="en-US" dirty="0"/>
              <a:t>Million Veterans Program (MVP)- One million patients</a:t>
            </a:r>
          </a:p>
          <a:p>
            <a:pPr lvl="1"/>
            <a:r>
              <a:rPr lang="en-US" dirty="0">
                <a:hlinkClick r:id="rId3"/>
              </a:rPr>
              <a:t>https://www.research.va.gov/mvp/</a:t>
            </a:r>
            <a:endParaRPr lang="en-US" dirty="0"/>
          </a:p>
          <a:p>
            <a:r>
              <a:rPr lang="en-US" dirty="0"/>
              <a:t>NIH NHLBI – TOPMED- ~100K patients with genomics information</a:t>
            </a:r>
          </a:p>
          <a:p>
            <a:pPr lvl="1"/>
            <a:r>
              <a:rPr lang="en-US" dirty="0">
                <a:hlinkClick r:id="rId4"/>
              </a:rPr>
              <a:t>https://www.nhlbi.nih.gov/science/trans-omics-precision-medicine-topmed-program</a:t>
            </a:r>
            <a:endParaRPr lang="en-US" dirty="0"/>
          </a:p>
          <a:p>
            <a:r>
              <a:rPr lang="en-US" dirty="0"/>
              <a:t>NSF</a:t>
            </a:r>
          </a:p>
          <a:p>
            <a:r>
              <a:rPr lang="en-US" dirty="0"/>
              <a:t>Industry</a:t>
            </a:r>
          </a:p>
          <a:p>
            <a:pPr lvl="1"/>
            <a:r>
              <a:rPr lang="en-US" dirty="0"/>
              <a:t>ROCHE</a:t>
            </a:r>
          </a:p>
          <a:p>
            <a:pPr lvl="1"/>
            <a:r>
              <a:rPr lang="en-US" dirty="0"/>
              <a:t>Google</a:t>
            </a:r>
          </a:p>
          <a:p>
            <a:pPr lvl="1"/>
            <a:r>
              <a:rPr lang="en-US" dirty="0"/>
              <a:t>Lilly</a:t>
            </a:r>
          </a:p>
          <a:p>
            <a:pPr lvl="1"/>
            <a:r>
              <a:rPr lang="en-US" dirty="0"/>
              <a:t>Microsoft</a:t>
            </a:r>
          </a:p>
          <a:p>
            <a:pPr lvl="1"/>
            <a:r>
              <a:rPr lang="en-US" dirty="0"/>
              <a:t>Amazon</a:t>
            </a:r>
          </a:p>
          <a:p>
            <a:pPr lvl="1"/>
            <a:r>
              <a:rPr lang="en-US" dirty="0"/>
              <a:t>DARPA</a:t>
            </a:r>
          </a:p>
          <a:p>
            <a:r>
              <a:rPr lang="en-US" dirty="0"/>
              <a:t>Foundations</a:t>
            </a:r>
          </a:p>
          <a:p>
            <a:pPr lvl="1"/>
            <a:r>
              <a:rPr lang="en-US" dirty="0"/>
              <a:t>Howard Hughes</a:t>
            </a:r>
          </a:p>
          <a:p>
            <a:pPr lvl="1"/>
            <a:r>
              <a:rPr lang="en-US" dirty="0"/>
              <a:t>Broad</a:t>
            </a:r>
          </a:p>
          <a:p>
            <a:pPr lvl="1"/>
            <a:r>
              <a:rPr lang="en-US" dirty="0"/>
              <a:t>Sloan Kettering</a:t>
            </a:r>
          </a:p>
        </p:txBody>
      </p:sp>
    </p:spTree>
    <p:extLst>
      <p:ext uri="{BB962C8B-B14F-4D97-AF65-F5344CB8AC3E}">
        <p14:creationId xmlns:p14="http://schemas.microsoft.com/office/powerpoint/2010/main" val="2100413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85BDB-483B-4A94-8AE1-5BCB67B17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WE 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6A1F7-207A-405B-B05A-8B5C09E79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199" y="1483719"/>
            <a:ext cx="7168177" cy="356535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Impact" panose="020B0806030902050204" pitchFamily="34" charset="0"/>
              </a:rPr>
              <a:t>Short term (Achieved)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Teams formed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Computing framework developed- 300TB capacity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Data and clinical partners established- Cerner, IU, NGHS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latin typeface="Impact" panose="020B0806030902050204" pitchFamily="34" charset="0"/>
              </a:rPr>
              <a:t>Mid term (Ongoing- by 2020)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NIH, NSF, Industry funding- $5M </a:t>
            </a:r>
          </a:p>
          <a:p>
            <a:r>
              <a:rPr lang="en-US" dirty="0">
                <a:solidFill>
                  <a:schemeClr val="tx1"/>
                </a:solidFill>
                <a:latin typeface="Impact" panose="020B0806030902050204" pitchFamily="34" charset="0"/>
              </a:rPr>
              <a:t>Long term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$200M in sponsored funding in the next 5-10 years</a:t>
            </a:r>
          </a:p>
        </p:txBody>
      </p:sp>
    </p:spTree>
    <p:extLst>
      <p:ext uri="{BB962C8B-B14F-4D97-AF65-F5344CB8AC3E}">
        <p14:creationId xmlns:p14="http://schemas.microsoft.com/office/powerpoint/2010/main" val="3850739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93D1B-E6F7-43DE-8EF5-4A50AA40C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C7567-53F9-4C25-8777-24C76D72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 for healthcare</a:t>
            </a:r>
          </a:p>
          <a:p>
            <a:pPr lvl="1"/>
            <a:r>
              <a:rPr lang="en-US" dirty="0"/>
              <a:t>Hemorrhage Detection</a:t>
            </a:r>
          </a:p>
          <a:p>
            <a:pPr lvl="1"/>
            <a:r>
              <a:rPr lang="en-US" dirty="0"/>
              <a:t>Evaluation of Machine Learning Algorithms</a:t>
            </a:r>
          </a:p>
          <a:p>
            <a:r>
              <a:rPr lang="en-US" dirty="0"/>
              <a:t>Compute Framework</a:t>
            </a:r>
          </a:p>
          <a:p>
            <a:r>
              <a:rPr lang="en-US" dirty="0"/>
              <a:t>Causal Inference </a:t>
            </a:r>
          </a:p>
        </p:txBody>
      </p:sp>
    </p:spTree>
    <p:extLst>
      <p:ext uri="{BB962C8B-B14F-4D97-AF65-F5344CB8AC3E}">
        <p14:creationId xmlns:p14="http://schemas.microsoft.com/office/powerpoint/2010/main" val="4060590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A5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5370" y="-23231"/>
            <a:ext cx="9021577" cy="1170190"/>
          </a:xfrm>
        </p:spPr>
        <p:txBody>
          <a:bodyPr/>
          <a:lstStyle/>
          <a:p>
            <a:r>
              <a:rPr lang="en-US" dirty="0"/>
              <a:t>next generation computing and </a:t>
            </a:r>
            <a:br>
              <a:rPr lang="en-US" dirty="0"/>
            </a:br>
            <a:r>
              <a:rPr lang="en-US" dirty="0"/>
              <a:t>methodological framework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215205" y="221618"/>
            <a:ext cx="7919798" cy="5615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36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E1CB921-EF42-427E-A82B-147F4B7E5A1A}"/>
              </a:ext>
            </a:extLst>
          </p:cNvPr>
          <p:cNvCxnSpPr>
            <a:cxnSpLocks/>
          </p:cNvCxnSpPr>
          <p:nvPr/>
        </p:nvCxnSpPr>
        <p:spPr>
          <a:xfrm flipV="1">
            <a:off x="1945588" y="1955832"/>
            <a:ext cx="0" cy="543193"/>
          </a:xfrm>
          <a:prstGeom prst="straightConnector1">
            <a:avLst/>
          </a:prstGeom>
          <a:ln w="19050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2ACE219-3570-4B7C-836F-3002FD80B160}"/>
              </a:ext>
            </a:extLst>
          </p:cNvPr>
          <p:cNvCxnSpPr>
            <a:cxnSpLocks/>
          </p:cNvCxnSpPr>
          <p:nvPr/>
        </p:nvCxnSpPr>
        <p:spPr>
          <a:xfrm flipV="1">
            <a:off x="6179174" y="1955831"/>
            <a:ext cx="0" cy="543193"/>
          </a:xfrm>
          <a:prstGeom prst="straightConnector1">
            <a:avLst/>
          </a:prstGeom>
          <a:ln w="19050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F509DFD-47BA-4FF5-8716-F65E1B72A1AE}"/>
              </a:ext>
            </a:extLst>
          </p:cNvPr>
          <p:cNvCxnSpPr>
            <a:cxnSpLocks/>
          </p:cNvCxnSpPr>
          <p:nvPr/>
        </p:nvCxnSpPr>
        <p:spPr>
          <a:xfrm flipV="1">
            <a:off x="1933864" y="2499026"/>
            <a:ext cx="4240566" cy="1680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  <a:stCxn id="50" idx="2"/>
            <a:endCxn id="28" idx="0"/>
          </p:cNvCxnSpPr>
          <p:nvPr/>
        </p:nvCxnSpPr>
        <p:spPr>
          <a:xfrm flipH="1">
            <a:off x="2410080" y="2276179"/>
            <a:ext cx="2095245" cy="462358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541523" y="2738537"/>
            <a:ext cx="3737113" cy="808872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yriad Pro" panose="020B0503030403020204" pitchFamily="34" charset="0"/>
              </a:rPr>
              <a:t>Observational data (non-experimental big data): highly biased (confounding), big data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4" name="Rounded Rectangle 43"/>
          <p:cNvSpPr/>
          <p:nvPr/>
        </p:nvSpPr>
        <p:spPr>
          <a:xfrm>
            <a:off x="4916159" y="2746169"/>
            <a:ext cx="3737113" cy="808872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yriad Pro" panose="020B0503030403020204" pitchFamily="34" charset="0"/>
              </a:rPr>
              <a:t>Randomized controlled trial (experimental data): Lack of external validity or generalizability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1535637" y="4478614"/>
            <a:ext cx="5913781" cy="903870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solidFill>
                  <a:schemeClr val="tx1"/>
                </a:solidFill>
                <a:latin typeface="Myriad Pro" panose="020B05030304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do you combine data (compute framework and statistical/causal framework) to estimate causal effect for interventions?</a:t>
            </a:r>
            <a:endParaRPr lang="en-US" dirty="0">
              <a:solidFill>
                <a:schemeClr val="tx1"/>
              </a:solidFill>
              <a:latin typeface="Myriad Pro" panose="020B05030304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2609535" y="1467307"/>
            <a:ext cx="3791580" cy="808872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yriad Pro" panose="020B0503030403020204" pitchFamily="34" charset="0"/>
              </a:rPr>
              <a:t>Different dimensions (EHR, genomics, imaging) and study designs (selection bias, confounding bias, etc.) of data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110180B-D09C-4C81-920C-5B7C035BA6E0}"/>
              </a:ext>
            </a:extLst>
          </p:cNvPr>
          <p:cNvCxnSpPr>
            <a:cxnSpLocks/>
            <a:stCxn id="50" idx="2"/>
            <a:endCxn id="44" idx="0"/>
          </p:cNvCxnSpPr>
          <p:nvPr/>
        </p:nvCxnSpPr>
        <p:spPr>
          <a:xfrm>
            <a:off x="4505325" y="2276179"/>
            <a:ext cx="2279391" cy="46999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89E701C-8867-47AC-A890-9373D073064F}"/>
              </a:ext>
            </a:extLst>
          </p:cNvPr>
          <p:cNvCxnSpPr>
            <a:cxnSpLocks/>
          </p:cNvCxnSpPr>
          <p:nvPr/>
        </p:nvCxnSpPr>
        <p:spPr>
          <a:xfrm flipV="1">
            <a:off x="2410080" y="4080506"/>
            <a:ext cx="4374636" cy="820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195AA22-0ADD-4077-B98C-F8B900529DF9}"/>
              </a:ext>
            </a:extLst>
          </p:cNvPr>
          <p:cNvCxnSpPr>
            <a:cxnSpLocks/>
            <a:endCxn id="28" idx="2"/>
          </p:cNvCxnSpPr>
          <p:nvPr/>
        </p:nvCxnSpPr>
        <p:spPr>
          <a:xfrm flipV="1">
            <a:off x="2410080" y="3547409"/>
            <a:ext cx="0" cy="541305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C4868EA-E8DF-4277-AB9C-450C951DB8BD}"/>
              </a:ext>
            </a:extLst>
          </p:cNvPr>
          <p:cNvCxnSpPr>
            <a:cxnSpLocks/>
            <a:endCxn id="51" idx="0"/>
          </p:cNvCxnSpPr>
          <p:nvPr/>
        </p:nvCxnSpPr>
        <p:spPr>
          <a:xfrm flipH="1">
            <a:off x="4492528" y="4095750"/>
            <a:ext cx="3272" cy="382864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3E1CB67-1B1F-422C-AE69-80B4B153C82C}"/>
              </a:ext>
            </a:extLst>
          </p:cNvPr>
          <p:cNvCxnSpPr>
            <a:cxnSpLocks/>
            <a:endCxn id="44" idx="2"/>
          </p:cNvCxnSpPr>
          <p:nvPr/>
        </p:nvCxnSpPr>
        <p:spPr>
          <a:xfrm flipV="1">
            <a:off x="6784716" y="3555041"/>
            <a:ext cx="0" cy="533673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276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7D7C7-70AB-45A1-A155-CCE081668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cap="none" dirty="0"/>
              <a:t>HERE WE ARE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68662121-E4FF-4949-B7C5-EF430F342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16" y="1178011"/>
            <a:ext cx="7696554" cy="483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312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Big Picture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240C0C1-6DD2-4E74-B88D-3E1D340D0E98}"/>
              </a:ext>
            </a:extLst>
          </p:cNvPr>
          <p:cNvGrpSpPr/>
          <p:nvPr/>
        </p:nvGrpSpPr>
        <p:grpSpPr>
          <a:xfrm>
            <a:off x="97362" y="4298427"/>
            <a:ext cx="1361939" cy="1807098"/>
            <a:chOff x="201168" y="2624328"/>
            <a:chExt cx="2907792" cy="259689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59E61F5-1E62-4854-AB77-70BFAC4DE21A}"/>
                </a:ext>
              </a:extLst>
            </p:cNvPr>
            <p:cNvGrpSpPr/>
            <p:nvPr/>
          </p:nvGrpSpPr>
          <p:grpSpPr>
            <a:xfrm>
              <a:off x="201168" y="2624328"/>
              <a:ext cx="2907792" cy="2596896"/>
              <a:chOff x="109728" y="2432304"/>
              <a:chExt cx="2907792" cy="2596896"/>
            </a:xfrm>
          </p:grpSpPr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E3686AD6-72C9-4E99-9557-422533FC86FA}"/>
                  </a:ext>
                </a:extLst>
              </p:cNvPr>
              <p:cNvCxnSpPr/>
              <p:nvPr/>
            </p:nvCxnSpPr>
            <p:spPr>
              <a:xfrm>
                <a:off x="905256" y="4014216"/>
                <a:ext cx="2112264" cy="0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820FD973-52B8-4425-9BD9-FE7FC3544849}"/>
                  </a:ext>
                </a:extLst>
              </p:cNvPr>
              <p:cNvCxnSpPr/>
              <p:nvPr/>
            </p:nvCxnSpPr>
            <p:spPr>
              <a:xfrm flipV="1">
                <a:off x="905256" y="2432304"/>
                <a:ext cx="0" cy="1581912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6825AEE6-2384-48AE-AAD2-E5B29FD409DB}"/>
                  </a:ext>
                </a:extLst>
              </p:cNvPr>
              <p:cNvCxnSpPr/>
              <p:nvPr/>
            </p:nvCxnSpPr>
            <p:spPr>
              <a:xfrm flipH="1">
                <a:off x="109728" y="4014216"/>
                <a:ext cx="795528" cy="1014984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7E55421-4478-46E4-9E5E-F7FCC3B79337}"/>
                </a:ext>
              </a:extLst>
            </p:cNvPr>
            <p:cNvSpPr txBox="1"/>
            <p:nvPr/>
          </p:nvSpPr>
          <p:spPr>
            <a:xfrm rot="16200000">
              <a:off x="354832" y="3185291"/>
              <a:ext cx="914400" cy="459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7D31A8-3BE1-47AB-B6EB-6AA3BB0B1DFD}"/>
                </a:ext>
              </a:extLst>
            </p:cNvPr>
            <p:cNvSpPr txBox="1"/>
            <p:nvPr/>
          </p:nvSpPr>
          <p:spPr>
            <a:xfrm rot="17935228">
              <a:off x="204827" y="4236339"/>
              <a:ext cx="701883" cy="459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Time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D8DE48F-ABF3-478F-A114-CEECE4AE3683}"/>
                </a:ext>
              </a:extLst>
            </p:cNvPr>
            <p:cNvSpPr txBox="1"/>
            <p:nvPr/>
          </p:nvSpPr>
          <p:spPr>
            <a:xfrm>
              <a:off x="1183775" y="3836908"/>
              <a:ext cx="1500913" cy="309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Calibri" panose="020F0502020204030204" pitchFamily="34" charset="0"/>
                  <a:cs typeface="Calibri" panose="020F0502020204030204" pitchFamily="34" charset="0"/>
                </a:rPr>
                <a:t>Dimensions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C985B2D-F905-45C8-A46F-B767CAE63B5B}"/>
              </a:ext>
            </a:extLst>
          </p:cNvPr>
          <p:cNvSpPr txBox="1"/>
          <p:nvPr/>
        </p:nvSpPr>
        <p:spPr>
          <a:xfrm>
            <a:off x="2026407" y="1178011"/>
            <a:ext cx="4638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Impact" panose="020B0806030902050204" pitchFamily="34" charset="0"/>
              </a:rPr>
              <a:t>Dimensions of Life Sciences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301" y="1664304"/>
            <a:ext cx="4124945" cy="44412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823D8FC-40A1-42D4-9158-8AFBBE25F07F}"/>
              </a:ext>
            </a:extLst>
          </p:cNvPr>
          <p:cNvSpPr txBox="1"/>
          <p:nvPr/>
        </p:nvSpPr>
        <p:spPr>
          <a:xfrm>
            <a:off x="5761201" y="1178011"/>
            <a:ext cx="298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Impact" panose="020B0806030902050204" pitchFamily="34" charset="0"/>
              </a:rPr>
              <a:t>Dimensions of Data Sciences</a:t>
            </a:r>
          </a:p>
        </p:txBody>
      </p:sp>
    </p:spTree>
    <p:extLst>
      <p:ext uri="{BB962C8B-B14F-4D97-AF65-F5344CB8AC3E}">
        <p14:creationId xmlns:p14="http://schemas.microsoft.com/office/powerpoint/2010/main" val="4125714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359DE-F263-4954-8BBE-301416656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3016250"/>
            <a:ext cx="7886700" cy="14414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Computing Framework</a:t>
            </a:r>
          </a:p>
        </p:txBody>
      </p:sp>
    </p:spTree>
    <p:extLst>
      <p:ext uri="{BB962C8B-B14F-4D97-AF65-F5344CB8AC3E}">
        <p14:creationId xmlns:p14="http://schemas.microsoft.com/office/powerpoint/2010/main" val="3842267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573F1-9495-44FF-8B0D-F2BF8285F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 framework: Current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E1B25F-00E9-48F3-BA51-7B2393601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09" y="1178011"/>
            <a:ext cx="3722357" cy="47386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25252D-E328-4A28-988C-D5E17DE00F5F}"/>
              </a:ext>
            </a:extLst>
          </p:cNvPr>
          <p:cNvSpPr txBox="1"/>
          <p:nvPr/>
        </p:nvSpPr>
        <p:spPr>
          <a:xfrm>
            <a:off x="4871873" y="1304229"/>
            <a:ext cx="40848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source 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Scalable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300TB data storage and computation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Currently supports SQL, images, time series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Demo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818103-F6AB-4C06-B300-C3F90D26E7EE}"/>
              </a:ext>
            </a:extLst>
          </p:cNvPr>
          <p:cNvSpPr txBox="1"/>
          <p:nvPr/>
        </p:nvSpPr>
        <p:spPr>
          <a:xfrm>
            <a:off x="4098166" y="3351522"/>
            <a:ext cx="472936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Impact" panose="020B0806030902050204" pitchFamily="34" charset="0"/>
                <a:cs typeface="Arial" panose="020B0604020202020204" pitchFamily="34" charset="0"/>
              </a:rPr>
              <a:t>MULTIPLE DATA SOURCES</a:t>
            </a:r>
          </a:p>
          <a:p>
            <a:pPr marL="214313" indent="-214313" algn="ctr">
              <a:buClr>
                <a:srgbClr val="856024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Myriad Pro" panose="020B0503030403020204" pitchFamily="34" charset="0"/>
                <a:cs typeface="Arial" panose="020B0604020202020204" pitchFamily="34" charset="0"/>
              </a:rPr>
              <a:t>MIMIC III (Beth Israel Hospital EHR)</a:t>
            </a:r>
          </a:p>
          <a:p>
            <a:pPr marL="214313" indent="-214313" algn="ctr">
              <a:buClr>
                <a:srgbClr val="856024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Myriad Pro" panose="020B0503030403020204" pitchFamily="34" charset="0"/>
                <a:cs typeface="Arial" panose="020B0604020202020204" pitchFamily="34" charset="0"/>
              </a:rPr>
              <a:t>Cerner Health Facts (60M patients over 18 years)</a:t>
            </a:r>
          </a:p>
          <a:p>
            <a:pPr marL="214313" indent="-214313" algn="ctr">
              <a:buClr>
                <a:srgbClr val="856024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Myriad Pro" panose="020B0503030403020204" pitchFamily="34" charset="0"/>
                <a:cs typeface="Arial" panose="020B0604020202020204" pitchFamily="34" charset="0"/>
              </a:rPr>
              <a:t>Claims data</a:t>
            </a:r>
          </a:p>
          <a:p>
            <a:pPr marL="557213" lvl="1" indent="-214313" algn="ctr">
              <a:buClr>
                <a:srgbClr val="856024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Myriad Pro" panose="020B0503030403020204" pitchFamily="34" charset="0"/>
                <a:cs typeface="Arial" panose="020B0604020202020204" pitchFamily="34" charset="0"/>
              </a:rPr>
              <a:t>Indiana Medicaid (2012 to present)</a:t>
            </a:r>
          </a:p>
          <a:p>
            <a:pPr marL="557213" lvl="1" indent="-214313" algn="ctr">
              <a:buClr>
                <a:srgbClr val="856024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Myriad Pro" panose="020B0503030403020204" pitchFamily="34" charset="0"/>
                <a:cs typeface="Arial" panose="020B0604020202020204" pitchFamily="34" charset="0"/>
              </a:rPr>
              <a:t>Purdue Community (staff and families)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52FF63-DED1-4ADD-A32D-AD1A1D7A5023}"/>
              </a:ext>
            </a:extLst>
          </p:cNvPr>
          <p:cNvGrpSpPr/>
          <p:nvPr/>
        </p:nvGrpSpPr>
        <p:grpSpPr>
          <a:xfrm>
            <a:off x="4951900" y="5278195"/>
            <a:ext cx="3325694" cy="638504"/>
            <a:chOff x="3456551" y="3158667"/>
            <a:chExt cx="4434259" cy="851339"/>
          </a:xfrm>
        </p:grpSpPr>
        <p:pic>
          <p:nvPicPr>
            <p:cNvPr id="8" name="Picture 2" descr="See the source image">
              <a:extLst>
                <a:ext uri="{FF2B5EF4-FFF2-40B4-BE49-F238E27FC236}">
                  <a16:creationId xmlns:a16="http://schemas.microsoft.com/office/drawing/2014/main" id="{8AB6C1FB-2E01-4EDF-965D-3EBFED57197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36" t="23974" r="15821" b="29143"/>
            <a:stretch/>
          </p:blipFill>
          <p:spPr bwMode="auto">
            <a:xfrm>
              <a:off x="5208723" y="3247869"/>
              <a:ext cx="1728683" cy="6982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4" descr="See the source image">
              <a:extLst>
                <a:ext uri="{FF2B5EF4-FFF2-40B4-BE49-F238E27FC236}">
                  <a16:creationId xmlns:a16="http://schemas.microsoft.com/office/drawing/2014/main" id="{A8FC21C3-E174-4433-883F-11B5956C7E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39471" y="3158667"/>
              <a:ext cx="851339" cy="8513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6" descr="See the source image">
              <a:extLst>
                <a:ext uri="{FF2B5EF4-FFF2-40B4-BE49-F238E27FC236}">
                  <a16:creationId xmlns:a16="http://schemas.microsoft.com/office/drawing/2014/main" id="{B81DFBA0-7235-4147-B2B3-8B3870885D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56551" y="3161989"/>
              <a:ext cx="1571530" cy="8446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78993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51108-4F40-4353-9E5C-83F127715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system</a:t>
            </a: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4FE0CF7E-CFB0-46A0-97FB-40B9A46AFA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8199" y="1266824"/>
            <a:ext cx="7941733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082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7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359DE-F263-4954-8BBE-301416656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3016250"/>
            <a:ext cx="7886700" cy="144145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Causal Inference</a:t>
            </a:r>
          </a:p>
          <a:p>
            <a:pPr marL="0" indent="0" algn="ctr">
              <a:buNone/>
            </a:pPr>
            <a:r>
              <a:rPr lang="en-US" dirty="0"/>
              <a:t>Heart Failure, Acute Respiratory Distress Syndrome, Oxygen Therapy and Delirium Treatment</a:t>
            </a:r>
          </a:p>
        </p:txBody>
      </p:sp>
    </p:spTree>
    <p:extLst>
      <p:ext uri="{BB962C8B-B14F-4D97-AF65-F5344CB8AC3E}">
        <p14:creationId xmlns:p14="http://schemas.microsoft.com/office/powerpoint/2010/main" val="639946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00000">
              <a:schemeClr val="bg1"/>
            </a:gs>
            <a:gs pos="0">
              <a:srgbClr val="D3D3D3"/>
            </a:gs>
            <a:gs pos="100000">
              <a:srgbClr val="FAFAFA"/>
            </a:gs>
            <a:gs pos="46000">
              <a:srgbClr val="D3D3D3"/>
            </a:gs>
            <a:gs pos="19000">
              <a:schemeClr val="bg1">
                <a:lumMod val="50000"/>
              </a:schemeClr>
            </a:gs>
          </a:gsLst>
          <a:lin ang="2700000" scaled="1"/>
          <a:tileRect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2" id="{93560F94-F47D-4B13-91F1-22FC47C7C1A5}" vid="{A6E000E8-ED6C-4538-A747-6BB9ED362D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Big Idea Challenge template</Template>
  <TotalTime>4751</TotalTime>
  <Words>692</Words>
  <Application>Microsoft Office PowerPoint</Application>
  <PresentationFormat>On-screen Show (4:3)</PresentationFormat>
  <Paragraphs>108</Paragraphs>
  <Slides>15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Cambria Math</vt:lpstr>
      <vt:lpstr>Helvetica</vt:lpstr>
      <vt:lpstr>Impact</vt:lpstr>
      <vt:lpstr>Myriad Pro</vt:lpstr>
      <vt:lpstr>Office Theme</vt:lpstr>
      <vt:lpstr>Research agenda  MOHAMMAD ADIBUZZAMAN</vt:lpstr>
      <vt:lpstr>outline</vt:lpstr>
      <vt:lpstr>next generation computing and  methodological framework</vt:lpstr>
      <vt:lpstr>HERE WE ARE</vt:lpstr>
      <vt:lpstr>Big Picture</vt:lpstr>
      <vt:lpstr>PowerPoint Presentation</vt:lpstr>
      <vt:lpstr>Compute framework: Current system</vt:lpstr>
      <vt:lpstr>Current system</vt:lpstr>
      <vt:lpstr>PowerPoint Presentation</vt:lpstr>
      <vt:lpstr>Heart failure (HF) is a major health and financial concern for the us adult population</vt:lpstr>
      <vt:lpstr>PowerPoint Presentation</vt:lpstr>
      <vt:lpstr>Example research projects</vt:lpstr>
      <vt:lpstr>competition</vt:lpstr>
      <vt:lpstr>Funding opportunities</vt:lpstr>
      <vt:lpstr>WHERE DO WE GO</vt:lpstr>
    </vt:vector>
  </TitlesOfParts>
  <Company>Engineering Computer Network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Schlueter, Amy E</dc:creator>
  <cp:lastModifiedBy>Mohammad Adibuzzaman</cp:lastModifiedBy>
  <cp:revision>165</cp:revision>
  <cp:lastPrinted>2018-04-24T15:19:27Z</cp:lastPrinted>
  <dcterms:created xsi:type="dcterms:W3CDTF">2017-01-23T20:49:35Z</dcterms:created>
  <dcterms:modified xsi:type="dcterms:W3CDTF">2019-07-05T00:45:31Z</dcterms:modified>
</cp:coreProperties>
</file>

<file path=docProps/thumbnail.jpeg>
</file>